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2"/>
  </p:notesMasterIdLst>
  <p:sldIdLst>
    <p:sldId id="320" r:id="rId2"/>
    <p:sldId id="257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16" r:id="rId16"/>
    <p:sldId id="317" r:id="rId17"/>
    <p:sldId id="315" r:id="rId18"/>
    <p:sldId id="318" r:id="rId19"/>
    <p:sldId id="319" r:id="rId20"/>
    <p:sldId id="291" r:id="rId21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831"/>
    <p:restoredTop sz="90947"/>
  </p:normalViewPr>
  <p:slideViewPr>
    <p:cSldViewPr snapToGrid="0" snapToObjects="1">
      <p:cViewPr varScale="1">
        <p:scale>
          <a:sx n="110" d="100"/>
          <a:sy n="110" d="100"/>
        </p:scale>
        <p:origin x="2480" y="184"/>
      </p:cViewPr>
      <p:guideLst/>
    </p:cSldViewPr>
  </p:slideViewPr>
  <p:outlineViewPr>
    <p:cViewPr>
      <p:scale>
        <a:sx n="33" d="100"/>
        <a:sy n="33" d="100"/>
      </p:scale>
      <p:origin x="0" y="-7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E1209-5ADF-FA44-870B-946E2EC490F2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43467-C83D-5348-9730-6373F56A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9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1438" y="1116013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598E81-8B3B-4484-A9F9-ED00D8B3CC2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3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ECC30B-C0D2-EC4F-95D4-87A1EF1A687C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27786"/>
      </p:ext>
    </p:extLst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B109EE-F71F-274D-A4BA-D90A9E3A192B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20008"/>
      </p:ext>
    </p:extLst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6B1534-3DD1-8B44-A6CB-A21D8045CB72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08590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4D7537-BCAC-2343-A40A-369C40F24B83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6144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4"/>
            <a:ext cx="7772400" cy="1362075"/>
          </a:xfrm>
        </p:spPr>
        <p:txBody>
          <a:bodyPr anchor="t"/>
          <a:lstStyle>
            <a:lvl1pPr algn="l">
              <a:defRPr sz="300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5468F7-24F8-2A4E-A7DA-864307F334A7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90608"/>
      </p:ext>
    </p:extLst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E4B8D3-C4E8-A94E-BA50-1D152E2AB765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80819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D9407D-088A-9F41-B4A4-1D66A8ACDD70}" type="datetime1">
              <a:rPr lang="en-US" smtClean="0"/>
              <a:t>6/9/20</a:t>
            </a:fld>
            <a:endParaRPr 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14259"/>
      </p:ext>
    </p:extLst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39C142-6D5D-8B44-8F30-A27D0590D0B4}" type="datetime1">
              <a:rPr lang="en-US" smtClean="0"/>
              <a:t>6/9/20</a:t>
            </a:fld>
            <a:endParaRPr 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35656"/>
      </p:ext>
    </p:extLst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3E4977-1430-2F4E-87FC-E1E58B902400}" type="datetime1">
              <a:rPr lang="en-US" smtClean="0"/>
              <a:t>6/9/20</a:t>
            </a:fld>
            <a:endParaRPr 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06309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8D8AE-2CA5-C048-B192-57667C136778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62287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0" y="719706"/>
            <a:ext cx="2287588" cy="1337695"/>
          </a:xfrm>
        </p:spPr>
        <p:txBody>
          <a:bodyPr anchor="b"/>
          <a:lstStyle>
            <a:lvl1pPr algn="l">
              <a:defRPr sz="15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2319053"/>
            <a:ext cx="2318657" cy="302039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5892D8-25FC-CB4B-BA34-E926252F963F}" type="datetime1">
              <a:rPr lang="en-US" smtClean="0"/>
              <a:t>6/9/20</a:t>
            </a:fld>
            <a:endParaRPr 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1047"/>
      </p:ext>
    </p:extLst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684E00A-6BB3-F743-BD44-D272189D9C24}" type="datetime1">
              <a:rPr lang="en-US" smtClean="0"/>
              <a:t>6/9/20</a:t>
            </a:fld>
            <a:endParaRPr 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The source of these information is Ref. book (11th Edition).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4010DE7-FFA2-6647-B8FA-C0BA92AC722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141601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7" y="6057877"/>
            <a:ext cx="3476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12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12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12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12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55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25.wdp"/><Relationship Id="rId3" Type="http://schemas.microsoft.com/office/2007/relationships/hdphoto" Target="../media/hdphoto21.wdp"/><Relationship Id="rId7" Type="http://schemas.microsoft.com/office/2007/relationships/hdphoto" Target="../media/hdphoto22.wdp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24.wdp"/><Relationship Id="rId5" Type="http://schemas.microsoft.com/office/2007/relationships/hdphoto" Target="../media/hdphoto18.wdp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microsoft.com/office/2007/relationships/hdphoto" Target="../media/hdphoto2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7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3.wdp"/><Relationship Id="rId3" Type="http://schemas.microsoft.com/office/2007/relationships/hdphoto" Target="../media/hdphoto28.wdp"/><Relationship Id="rId7" Type="http://schemas.microsoft.com/office/2007/relationships/hdphoto" Target="../media/hdphoto30.wdp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32.wdp"/><Relationship Id="rId5" Type="http://schemas.microsoft.com/office/2007/relationships/hdphoto" Target="../media/hdphoto29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31.wdp"/><Relationship Id="rId14" Type="http://schemas.openxmlformats.org/officeDocument/2006/relationships/image" Target="../media/image3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4.wdp"/><Relationship Id="rId7" Type="http://schemas.microsoft.com/office/2007/relationships/hdphoto" Target="../media/hdphoto3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35.wdp"/><Relationship Id="rId4" Type="http://schemas.openxmlformats.org/officeDocument/2006/relationships/image" Target="../media/image40.png"/><Relationship Id="rId9" Type="http://schemas.microsoft.com/office/2007/relationships/hdphoto" Target="../media/hdphoto37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43.wdp"/><Relationship Id="rId3" Type="http://schemas.microsoft.com/office/2007/relationships/hdphoto" Target="../media/hdphoto38.wdp"/><Relationship Id="rId7" Type="http://schemas.microsoft.com/office/2007/relationships/hdphoto" Target="../media/hdphoto40.wdp"/><Relationship Id="rId12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42.wdp"/><Relationship Id="rId5" Type="http://schemas.microsoft.com/office/2007/relationships/hdphoto" Target="../media/hdphoto39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4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microsoft.com/office/2007/relationships/hdphoto" Target="../media/hdphoto35.wdp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Relationship Id="rId9" Type="http://schemas.openxmlformats.org/officeDocument/2006/relationships/image" Target="../media/image6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07/relationships/hdphoto" Target="../media/hdphoto8.wdp"/><Relationship Id="rId2" Type="http://schemas.openxmlformats.org/officeDocument/2006/relationships/image" Target="../media/image5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9.png"/><Relationship Id="rId1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microsoft.com/office/2007/relationships/hdphoto" Target="../media/hdphoto17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14.wdp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2.png"/><Relationship Id="rId4" Type="http://schemas.microsoft.com/office/2007/relationships/hdphoto" Target="../media/hdphoto1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464A9F-7A83-A14F-AC5F-16649A0F02B9}"/>
              </a:ext>
            </a:extLst>
          </p:cNvPr>
          <p:cNvSpPr txBox="1">
            <a:spLocks/>
          </p:cNvSpPr>
          <p:nvPr/>
        </p:nvSpPr>
        <p:spPr>
          <a:xfrm>
            <a:off x="2611176" y="1306732"/>
            <a:ext cx="3921645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C12A18-6B90-B243-A08F-78CE41FE7808}"/>
              </a:ext>
            </a:extLst>
          </p:cNvPr>
          <p:cNvSpPr txBox="1">
            <a:spLocks/>
          </p:cNvSpPr>
          <p:nvPr/>
        </p:nvSpPr>
        <p:spPr>
          <a:xfrm>
            <a:off x="3015824" y="5451943"/>
            <a:ext cx="3112345" cy="522741"/>
          </a:xfrm>
          <a:prstGeom prst="rect">
            <a:avLst/>
          </a:prstGeom>
        </p:spPr>
        <p:txBody>
          <a:bodyPr vert="horz" lIns="51435" tIns="25718" rIns="51435" bIns="25718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825" u="sng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Reference book</a:t>
            </a:r>
            <a:r>
              <a:rPr kumimoji="0" lang="en-US" alt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:</a:t>
            </a:r>
            <a:endParaRPr lang="en-US" sz="825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kumimoji="0" lang="en-US" altLang="en-US" sz="1050" b="1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Electronic Devices and Circuit Theory (Chapter-4)</a:t>
            </a:r>
            <a:r>
              <a:rPr kumimoji="0" lang="en-US" altLang="en-US" sz="105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263"/>
              </a:spcBef>
            </a:pP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Robert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Boylestad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and L.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Nashelsky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, (11</a:t>
            </a:r>
            <a:r>
              <a:rPr lang="en-US" sz="825" baseline="300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th</a:t>
            </a:r>
            <a:r>
              <a:rPr lang="en-US" sz="825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Edition)</a:t>
            </a:r>
            <a:endParaRPr lang="en-US" sz="825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F7147F-3C77-1945-918A-8D54F34BA435}"/>
              </a:ext>
            </a:extLst>
          </p:cNvPr>
          <p:cNvSpPr txBox="1">
            <a:spLocks/>
          </p:cNvSpPr>
          <p:nvPr/>
        </p:nvSpPr>
        <p:spPr>
          <a:xfrm>
            <a:off x="3591729" y="2294877"/>
            <a:ext cx="1960539" cy="658763"/>
          </a:xfrm>
          <a:prstGeom prst="rect">
            <a:avLst/>
          </a:prstGeom>
        </p:spPr>
        <p:txBody>
          <a:bodyPr vert="horz" lIns="51435" tIns="25718" rIns="51435" bIns="2571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 Term</a:t>
            </a:r>
            <a:b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F6A84-1F4A-FE48-BAA1-2D03CC6D39AD}"/>
              </a:ext>
            </a:extLst>
          </p:cNvPr>
          <p:cNvSpPr txBox="1"/>
          <p:nvPr/>
        </p:nvSpPr>
        <p:spPr>
          <a:xfrm>
            <a:off x="2910934" y="4221088"/>
            <a:ext cx="3322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Name: Mr. A N M Shahebul Hasan</a:t>
            </a:r>
          </a:p>
          <a:p>
            <a:pPr algn="ctr"/>
            <a:r>
              <a:rPr lang="en-US" sz="1400" dirty="0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Email : </a:t>
            </a:r>
            <a:r>
              <a:rPr lang="en-US" sz="1400" dirty="0" err="1">
                <a:solidFill>
                  <a:srgbClr val="00B0F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shahebul@aiub.edu</a:t>
            </a:r>
            <a:endParaRPr lang="en-US" sz="1400" dirty="0">
              <a:solidFill>
                <a:srgbClr val="00B0F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348822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979" y="1197492"/>
            <a:ext cx="4825653" cy="61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632" y="1347825"/>
            <a:ext cx="3760880" cy="3681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CF9CBD-424A-364C-B427-ED1E1CDCE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051" y="269301"/>
            <a:ext cx="379389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AC5900-F8DA-CF41-ABDE-DDD5C63A93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979" y="1967558"/>
            <a:ext cx="4825653" cy="65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D35E5-5A13-1C4C-9319-4275AC2934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979" y="2771745"/>
            <a:ext cx="2346072" cy="1302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0360AC-FBA7-0240-B03D-FB09EB2FC6C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88" y="4233189"/>
            <a:ext cx="2346072" cy="657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42E99B-BB95-4B4D-8F6F-B97F18A74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88" y="5068721"/>
            <a:ext cx="3248681" cy="6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659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6" y="386925"/>
            <a:ext cx="7429499" cy="610873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VOLTAGE-DIVIDER BIAS CONFIGURATION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471" y="3309761"/>
            <a:ext cx="2888753" cy="270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792" y="3245459"/>
            <a:ext cx="1619480" cy="2696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DDD3D4-2C8A-B84A-9330-0434D92AC8FE}"/>
                  </a:ext>
                </a:extLst>
              </p:cNvPr>
              <p:cNvSpPr/>
              <p:nvPr/>
            </p:nvSpPr>
            <p:spPr>
              <a:xfrm>
                <a:off x="620637" y="1070790"/>
                <a:ext cx="7087801" cy="2358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The bias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" pitchFamily="2" charset="0"/>
                  </a:rPr>
                  <a:t>and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Times" pitchFamily="2" charset="0"/>
                  </a:rPr>
                  <a:t>is a function of the current gain </a:t>
                </a:r>
                <a:r>
                  <a:rPr lang="en-US" b="1" dirty="0">
                    <a:latin typeface="PearsonMATH01"/>
                  </a:rPr>
                  <a:t>β</a:t>
                </a:r>
                <a:r>
                  <a:rPr lang="en-US" dirty="0">
                    <a:latin typeface="PearsonMATH01"/>
                  </a:rPr>
                  <a:t> </a:t>
                </a:r>
                <a:r>
                  <a:rPr lang="en-US" dirty="0">
                    <a:latin typeface="Times" pitchFamily="2" charset="0"/>
                  </a:rPr>
                  <a:t>of the transistor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Since </a:t>
                </a:r>
                <a:r>
                  <a:rPr lang="en-US" b="1" dirty="0">
                    <a:latin typeface="PearsonMATH01"/>
                  </a:rPr>
                  <a:t>β</a:t>
                </a:r>
                <a:r>
                  <a:rPr lang="en-US" dirty="0">
                    <a:latin typeface="Times" pitchFamily="2" charset="0"/>
                  </a:rPr>
                  <a:t> is temperature sensitive, especially for silicon transistors, it would be desirable to develop a bias circuit that is independent of, the transistor </a:t>
                </a:r>
                <a:r>
                  <a:rPr lang="en-US" b="1" dirty="0">
                    <a:latin typeface="PearsonMATH01"/>
                  </a:rPr>
                  <a:t>β</a:t>
                </a:r>
                <a:r>
                  <a:rPr lang="en-US" dirty="0">
                    <a:latin typeface="Times" pitchFamily="2" charset="0"/>
                  </a:rPr>
                  <a:t>. </a:t>
                </a:r>
              </a:p>
              <a:p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 The voltage-divider bias configuration is such a network.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DDD3D4-2C8A-B84A-9330-0434D92AC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37" y="1070790"/>
                <a:ext cx="7087801" cy="2358210"/>
              </a:xfrm>
              <a:prstGeom prst="rect">
                <a:avLst/>
              </a:prstGeom>
              <a:blipFill>
                <a:blip r:embed="rId6"/>
                <a:stretch>
                  <a:fillRect l="-537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738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641" y="289693"/>
            <a:ext cx="3714750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EXACT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9" y="884181"/>
            <a:ext cx="1979458" cy="2175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669" y="3601884"/>
            <a:ext cx="1627938" cy="497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19" y="4566089"/>
            <a:ext cx="2373557" cy="776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8149" y="3341245"/>
            <a:ext cx="3250442" cy="384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6709" y="3798879"/>
            <a:ext cx="2758142" cy="886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931" y="4804641"/>
            <a:ext cx="2634920" cy="502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E363E-1532-8B4F-9ABD-28B3DFC0F8E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095" y="1049783"/>
            <a:ext cx="21145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7454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0798" y="217264"/>
            <a:ext cx="3562403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460" y="1048689"/>
            <a:ext cx="7545687" cy="51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566937"/>
            <a:ext cx="3797563" cy="3736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1" y="1959739"/>
            <a:ext cx="2246600" cy="2255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514" y="4608386"/>
            <a:ext cx="2936661" cy="8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414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477" y="129527"/>
            <a:ext cx="381704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 CONTD.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72" y="1059747"/>
            <a:ext cx="2818430" cy="1240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71" y="2379590"/>
            <a:ext cx="2502476" cy="68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88" y="3210820"/>
            <a:ext cx="4210077" cy="752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71" y="4344296"/>
            <a:ext cx="2003420" cy="914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1305" y="758931"/>
            <a:ext cx="2851433" cy="2670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832" y="4198560"/>
            <a:ext cx="3607910" cy="12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75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147" y="338717"/>
            <a:ext cx="506711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Approximate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F2E006-8E40-6241-A900-5B7028C1D5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61" y="1042580"/>
            <a:ext cx="3333750" cy="2714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66871B-88B0-3E4F-A8BD-38195205AA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703" y="1743482"/>
            <a:ext cx="4225093" cy="3595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A13FC9-10AF-874A-8051-170609D65602}"/>
                  </a:ext>
                </a:extLst>
              </p:cNvPr>
              <p:cNvSpPr/>
              <p:nvPr/>
            </p:nvSpPr>
            <p:spPr>
              <a:xfrm>
                <a:off x="828046" y="5399922"/>
                <a:ext cx="266940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100" dirty="0">
                    <a:latin typeface="PearsonMATH08"/>
                  </a:rPr>
                  <a:t>= </a:t>
                </a:r>
                <a:r>
                  <a:rPr lang="en-US" sz="2100" dirty="0">
                    <a:latin typeface="Times" pitchFamily="2" charset="0"/>
                  </a:rPr>
                  <a:t>(</a:t>
                </a:r>
                <a:r>
                  <a:rPr lang="en-US" sz="2100" dirty="0">
                    <a:latin typeface="PearsonMATH01"/>
                  </a:rPr>
                  <a:t>β </a:t>
                </a:r>
                <a:r>
                  <a:rPr lang="en-US" sz="2100" dirty="0">
                    <a:latin typeface="PearsonMATH02"/>
                  </a:rPr>
                  <a:t>+ </a:t>
                </a:r>
                <a:r>
                  <a:rPr lang="en-US" sz="2100" dirty="0">
                    <a:latin typeface="Times" pitchFamily="2" charset="0"/>
                  </a:rPr>
                  <a:t>1)</a:t>
                </a:r>
                <a:r>
                  <a:rPr lang="en-US" sz="15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≅</m:t>
                    </m:r>
                    <m:r>
                      <m:rPr>
                        <m:nor/>
                      </m:rPr>
                      <a:rPr lang="en-US" sz="2100" dirty="0">
                        <a:latin typeface="PearsonMATH01"/>
                      </a:rPr>
                      <m:t>β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A13FC9-10AF-874A-8051-170609D65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46" y="5399922"/>
                <a:ext cx="2669408" cy="415498"/>
              </a:xfrm>
              <a:prstGeom prst="rect">
                <a:avLst/>
              </a:prstGeom>
              <a:blipFill>
                <a:blip r:embed="rId4"/>
                <a:stretch>
                  <a:fillRect t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36802FA1-DA97-714F-8B38-F0FC3AF2669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831" y="4458107"/>
            <a:ext cx="1513533" cy="750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FE44E0-EFF3-F246-8509-055279E8EF9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67" y="3759625"/>
            <a:ext cx="1446469" cy="4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5491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0798" y="219138"/>
            <a:ext cx="3562403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481BF-6B8F-844A-8C64-17C6E469A7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520" y="794701"/>
            <a:ext cx="7012669" cy="581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C3DD3E-FD5D-E540-B77C-8DE319995B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32" y="4674032"/>
            <a:ext cx="2953655" cy="1307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214B0-CE00-1343-9760-84E80C83B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876" y="2925970"/>
            <a:ext cx="4708264" cy="2594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38D8F-20DF-364F-B9C5-56741097E4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9512" y="1521568"/>
            <a:ext cx="3867666" cy="1053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0EA45-5E05-374D-94B4-0F497B4BAF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50" y="1530290"/>
            <a:ext cx="2837014" cy="27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17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026" y="268148"/>
            <a:ext cx="651394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 FEEDBACK CONFIGURATION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864A7F-FC84-7F46-8D9F-7EF37CB26BAB}"/>
              </a:ext>
            </a:extLst>
          </p:cNvPr>
          <p:cNvGrpSpPr/>
          <p:nvPr/>
        </p:nvGrpSpPr>
        <p:grpSpPr>
          <a:xfrm>
            <a:off x="5309991" y="3135663"/>
            <a:ext cx="3362898" cy="2449547"/>
            <a:chOff x="1255923" y="1057619"/>
            <a:chExt cx="4979705" cy="40231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39ED4F-5B3C-EE4C-9AD1-96A61CCF51A6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6128" y="1181837"/>
              <a:ext cx="4889500" cy="38989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D0A4CC-A9E6-FA45-B03E-1D4D061671E0}"/>
                </a:ext>
              </a:extLst>
            </p:cNvPr>
            <p:cNvSpPr>
              <a:spLocks/>
            </p:cNvSpPr>
            <p:nvPr/>
          </p:nvSpPr>
          <p:spPr>
            <a:xfrm>
              <a:off x="1255923" y="1057619"/>
              <a:ext cx="661012" cy="36108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54F01-022C-6A49-827D-8B05780F9755}"/>
              </a:ext>
            </a:extLst>
          </p:cNvPr>
          <p:cNvSpPr/>
          <p:nvPr/>
        </p:nvSpPr>
        <p:spPr>
          <a:xfrm>
            <a:off x="343788" y="796561"/>
            <a:ext cx="842982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improved level of stability can also be obtained by introducing a feedback path from collector to base</a:t>
            </a:r>
          </a:p>
          <a:p>
            <a:pPr marL="214313" indent="-21431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-point is not totally independent of beta (even under approximate conditions), the sensitivity to changes in beta or temperature variations is normally less than encountered for the fixed-bias or emitter-biased configurations. </a:t>
            </a:r>
          </a:p>
          <a:p>
            <a:pPr marL="214313" indent="-214313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will again be performed by first analyzing the base–emitter loop, with the results then applied to the collector–emitter loop </a:t>
            </a:r>
          </a:p>
        </p:txBody>
      </p:sp>
    </p:spTree>
    <p:extLst>
      <p:ext uri="{BB962C8B-B14F-4D97-AF65-F5344CB8AC3E}">
        <p14:creationId xmlns:p14="http://schemas.microsoft.com/office/powerpoint/2010/main" val="135645102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416" y="267499"/>
            <a:ext cx="4743021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BASE–EMITTER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FC52B-15D5-1D45-93B9-5E060B65C3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432" y="1319503"/>
            <a:ext cx="2419350" cy="2914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1076D5-3B37-8446-A205-8D3CD6205F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65" y="2325300"/>
            <a:ext cx="2368204" cy="767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0D61A-52DE-3846-B879-6C2A4E896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8" y="1180586"/>
            <a:ext cx="3611842" cy="277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12624-7956-0E4B-95DD-4C2D201AC1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7" y="1598101"/>
            <a:ext cx="3744139" cy="304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6749A-995E-3849-8957-EA74CB7830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7" y="1944364"/>
            <a:ext cx="3651528" cy="304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570D9C-ED38-1741-BCF8-D7E9611D512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74" y="3151166"/>
            <a:ext cx="1733155" cy="555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91266-90F4-D144-AF0C-92D5698A76E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07" y="3661666"/>
            <a:ext cx="2963563" cy="965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898A0F-B8A9-4740-AE27-83D49E2F584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62" y="4755278"/>
            <a:ext cx="1098105" cy="5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8037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743" y="354187"/>
            <a:ext cx="4974514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COLLECTOR–EMITTER LOOP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00EF00-F13D-8042-BF74-451C61F67D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813" y="1516368"/>
            <a:ext cx="2028825" cy="3067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F195D9-4E40-FF47-9CCA-5919089DA6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5" y="1423803"/>
            <a:ext cx="3943087" cy="421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6399DF-7C70-7E4D-B0B1-AC514E0845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485" y="2105661"/>
            <a:ext cx="4672712" cy="11236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0B85B0-F119-8140-B35D-F95980E2FD7C}"/>
              </a:ext>
            </a:extLst>
          </p:cNvPr>
          <p:cNvSpPr/>
          <p:nvPr/>
        </p:nvSpPr>
        <p:spPr>
          <a:xfrm>
            <a:off x="3946967" y="5298673"/>
            <a:ext cx="199918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Formata"/>
              </a:rPr>
              <a:t>EXAMPLE 4.12 </a:t>
            </a:r>
          </a:p>
        </p:txBody>
      </p:sp>
    </p:spTree>
    <p:extLst>
      <p:ext uri="{BB962C8B-B14F-4D97-AF65-F5344CB8AC3E}">
        <p14:creationId xmlns:p14="http://schemas.microsoft.com/office/powerpoint/2010/main" val="403782515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560152-F470-D146-89A6-E02F59CE9063}"/>
              </a:ext>
            </a:extLst>
          </p:cNvPr>
          <p:cNvSpPr txBox="1">
            <a:spLocks/>
          </p:cNvSpPr>
          <p:nvPr/>
        </p:nvSpPr>
        <p:spPr bwMode="auto">
          <a:xfrm>
            <a:off x="3292713" y="311328"/>
            <a:ext cx="2312449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Objectives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A63A79-0C33-9D4F-BB83-940F75F36337}"/>
              </a:ext>
            </a:extLst>
          </p:cNvPr>
          <p:cNvSpPr txBox="1">
            <a:spLocks/>
          </p:cNvSpPr>
          <p:nvPr/>
        </p:nvSpPr>
        <p:spPr>
          <a:xfrm>
            <a:off x="764274" y="1211562"/>
            <a:ext cx="7615451" cy="462207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just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spcAft>
                <a:spcPts val="600"/>
              </a:spcAft>
            </a:pPr>
            <a:r>
              <a:rPr lang="en-US" sz="1650" dirty="0"/>
              <a:t>Be able to determine the dc levels for the variety of important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how to measure the important voltage levels of a BJT transistor configuration and use them to determine whether the network is operating properly.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aware of the saturation and cutoff conditions of a BJT network and the expected voltage and current levels established by each condition. 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 able to perform a load-line analysis of the most common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Become acquainted with the design process for BJT amplifiers.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Understand the basic operation of transistor switching networks.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Begin to understand the troubleshooting process as applied to BJT configurations.  </a:t>
            </a:r>
          </a:p>
          <a:p>
            <a:pPr>
              <a:spcAft>
                <a:spcPts val="600"/>
              </a:spcAft>
            </a:pPr>
            <a:r>
              <a:rPr lang="en-US" sz="1650" dirty="0"/>
              <a:t>Develop a sense for the stability factors of a BJT configuration and how they affect its operation due to changes in specific characteristics and environmental changes.</a:t>
            </a:r>
          </a:p>
        </p:txBody>
      </p:sp>
    </p:spTree>
    <p:extLst>
      <p:ext uri="{BB962C8B-B14F-4D97-AF65-F5344CB8AC3E}">
        <p14:creationId xmlns:p14="http://schemas.microsoft.com/office/powerpoint/2010/main" val="19320414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715B08C8-F409-B94E-8C51-08B3B066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70799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8747" y="246120"/>
            <a:ext cx="562650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EMITTER-BIAS CONFIGURATION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297" y="1335976"/>
            <a:ext cx="3684515" cy="343041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688579" y="3849862"/>
            <a:ext cx="1646582" cy="63153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68699" y="4165628"/>
            <a:ext cx="2526744" cy="784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 resistor in the Emitter circuit stabilizes the bias circuit.</a:t>
            </a:r>
          </a:p>
        </p:txBody>
      </p:sp>
    </p:spTree>
    <p:extLst>
      <p:ext uri="{BB962C8B-B14F-4D97-AF65-F5344CB8AC3E}">
        <p14:creationId xmlns:p14="http://schemas.microsoft.com/office/powerpoint/2010/main" val="710100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029" y="327143"/>
            <a:ext cx="395594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BIAS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736" y="1178879"/>
            <a:ext cx="7615451" cy="4608463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held constant and the temperature rises, the current through the base-emitter diode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increase, and thus the collector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also increase. The power dissipated in the transistor may also increase, which will further increase its temperature and exacerbate the problem. This deleterious positive feedback results in thermal runaway.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Emitter improves the stability of a transistor.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refers to a bias circuit in which the currents and voltages will remain fairly constant for a while range of temperatures and transistor Beta’s (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325591156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temperature increases, emitter current increases.</a:t>
            </a:r>
            <a:endParaRPr lang="en-US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a larger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the emitter voltage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in turn reduces the voltage V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the base resistor. 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lower base-resistor voltage drop reduces the base current, which results in less collector current because 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707F88-3183-144F-933E-CE2204C23BD4}"/>
              </a:ext>
            </a:extLst>
          </p:cNvPr>
          <p:cNvSpPr txBox="1">
            <a:spLocks/>
          </p:cNvSpPr>
          <p:nvPr/>
        </p:nvSpPr>
        <p:spPr bwMode="auto">
          <a:xfrm>
            <a:off x="2594029" y="327143"/>
            <a:ext cx="3955942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BIAS STABILITY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179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229" y="350291"/>
            <a:ext cx="4943542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BASE–EMITTER LOOP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4024" y="1497347"/>
            <a:ext cx="2182618" cy="3506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6764" y="1585959"/>
            <a:ext cx="2553684" cy="35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249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86" y="1723935"/>
            <a:ext cx="2339110" cy="29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810" y="1278072"/>
            <a:ext cx="3625714" cy="372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203" y="1912569"/>
            <a:ext cx="1744218" cy="49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82" y="2640997"/>
            <a:ext cx="4385696" cy="427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82" y="3376022"/>
            <a:ext cx="4385696" cy="377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782" y="4029557"/>
            <a:ext cx="3903218" cy="664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9592" y="4938306"/>
            <a:ext cx="2402932" cy="8597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4478" y="5176968"/>
            <a:ext cx="1657635" cy="50704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A923B7-4F61-2846-8CDC-679B15734BDE}"/>
              </a:ext>
            </a:extLst>
          </p:cNvPr>
          <p:cNvSpPr txBox="1">
            <a:spLocks/>
          </p:cNvSpPr>
          <p:nvPr/>
        </p:nvSpPr>
        <p:spPr bwMode="auto">
          <a:xfrm>
            <a:off x="2100229" y="350291"/>
            <a:ext cx="4943542" cy="421270"/>
          </a:xfrm>
          <a:prstGeom prst="rect">
            <a:avLst/>
          </a:prstGeo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b="1">
                <a:latin typeface="Cambria" panose="02040503050406030204" pitchFamily="18" charset="0"/>
              </a:rPr>
              <a:t>BASE–EMITTER LOOP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9518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470" y="346310"/>
            <a:ext cx="4836526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COLLECTOR–EMITTER LOOP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435" y="1711842"/>
            <a:ext cx="1924764" cy="2796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12" y="1409484"/>
            <a:ext cx="3237868" cy="412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12" y="2018247"/>
            <a:ext cx="4836525" cy="1187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12" y="3321746"/>
            <a:ext cx="1389426" cy="525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9918" y="3451193"/>
            <a:ext cx="2044113" cy="368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3300" y="3299424"/>
            <a:ext cx="2028080" cy="570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7920" y="4010640"/>
            <a:ext cx="1885133" cy="12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8342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5051" y="269301"/>
            <a:ext cx="3793897" cy="421270"/>
          </a:xfrm>
          <a:ln w="9525" cap="flat" cmpd="sng" algn="ctr">
            <a:solidFill>
              <a:schemeClr val="accent6">
                <a:shade val="95000"/>
                <a:satMod val="105000"/>
              </a:schemeClr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dk1"/>
                </a:solidFill>
                <a:latin typeface="Cambria" panose="02040503050406030204" pitchFamily="18" charset="0"/>
                <a:ea typeface="+mn-ea"/>
                <a:cs typeface="+mn-cs"/>
              </a:rPr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1" y="1030386"/>
            <a:ext cx="6450424" cy="283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075" y="1314296"/>
            <a:ext cx="3760880" cy="3681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642" y="1314296"/>
            <a:ext cx="1004678" cy="2490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698" y="3804766"/>
            <a:ext cx="5715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1483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AI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UB" id="{C3691B3F-AFB3-1043-B2CE-519162D2B4F9}" vid="{172FF336-25F7-BF41-8D49-49B49C7BC2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BEBDDA8D838A4686747943A0DB7C84" ma:contentTypeVersion="4" ma:contentTypeDescription="Create a new document." ma:contentTypeScope="" ma:versionID="b63a3dc0401ec84a0af0b4087381f050">
  <xsd:schema xmlns:xsd="http://www.w3.org/2001/XMLSchema" xmlns:xs="http://www.w3.org/2001/XMLSchema" xmlns:p="http://schemas.microsoft.com/office/2006/metadata/properties" xmlns:ns2="28013899-7984-4c6f-833b-f43ae29268d6" targetNamespace="http://schemas.microsoft.com/office/2006/metadata/properties" ma:root="true" ma:fieldsID="d0c0b676fe751101f70278e1c0480587" ns2:_="">
    <xsd:import namespace="28013899-7984-4c6f-833b-f43ae29268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13899-7984-4c6f-833b-f43ae29268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AED4B6-9E10-4984-AC99-7700B7007851}"/>
</file>

<file path=customXml/itemProps2.xml><?xml version="1.0" encoding="utf-8"?>
<ds:datastoreItem xmlns:ds="http://schemas.openxmlformats.org/officeDocument/2006/customXml" ds:itemID="{5D2E7255-6F27-49DD-BD80-A4245FFF6DBB}"/>
</file>

<file path=docProps/app.xml><?xml version="1.0" encoding="utf-8"?>
<Properties xmlns="http://schemas.openxmlformats.org/officeDocument/2006/extended-properties" xmlns:vt="http://schemas.openxmlformats.org/officeDocument/2006/docPropsVTypes">
  <Template>AIUB</Template>
  <TotalTime>984</TotalTime>
  <Words>552</Words>
  <Application>Microsoft Macintosh PowerPoint</Application>
  <PresentationFormat>On-screen Show (4:3)</PresentationFormat>
  <Paragraphs>57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Apple Chancery</vt:lpstr>
      <vt:lpstr>Arial</vt:lpstr>
      <vt:lpstr>Calibri</vt:lpstr>
      <vt:lpstr>Cambria</vt:lpstr>
      <vt:lpstr>Cambria Math</vt:lpstr>
      <vt:lpstr>Formata</vt:lpstr>
      <vt:lpstr>PearsonMATH01</vt:lpstr>
      <vt:lpstr>PearsonMATH02</vt:lpstr>
      <vt:lpstr>PearsonMATH08</vt:lpstr>
      <vt:lpstr>Times</vt:lpstr>
      <vt:lpstr>Times New Roman</vt:lpstr>
      <vt:lpstr>TimesNewRomanPS</vt:lpstr>
      <vt:lpstr>AIUB</vt:lpstr>
      <vt:lpstr>PowerPoint Presentation</vt:lpstr>
      <vt:lpstr>PowerPoint Presentation</vt:lpstr>
      <vt:lpstr>EMITTER-BIAS CONFIGURATION </vt:lpstr>
      <vt:lpstr>BIAS STABILITY</vt:lpstr>
      <vt:lpstr>PowerPoint Presentation</vt:lpstr>
      <vt:lpstr>BASE–EMITTER LOOP</vt:lpstr>
      <vt:lpstr>PowerPoint Presentation</vt:lpstr>
      <vt:lpstr>COLLECTOR–EMITTER LOOP </vt:lpstr>
      <vt:lpstr>EXAMPLE</vt:lpstr>
      <vt:lpstr>EXAMPLE</vt:lpstr>
      <vt:lpstr>VOLTAGE-DIVIDER BIAS CONFIGURATION</vt:lpstr>
      <vt:lpstr>EXACT ANALYSIS</vt:lpstr>
      <vt:lpstr>EXAMPLE</vt:lpstr>
      <vt:lpstr>EXAMPLE CONTD.</vt:lpstr>
      <vt:lpstr>Approximate Analysis</vt:lpstr>
      <vt:lpstr>EXAMPLE</vt:lpstr>
      <vt:lpstr>COLLECTOR FEEDBACK CONFIGURATION </vt:lpstr>
      <vt:lpstr>BASE–EMITTER LOOP</vt:lpstr>
      <vt:lpstr>COLLECTOR–EMITTER LOOP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Course: Electronic Devices   Chapter-1: Semiconductor Diodes</dc:title>
  <dc:creator>A N M Shahebul Hasan</dc:creator>
  <cp:lastModifiedBy>A N M Shahebul Hasan</cp:lastModifiedBy>
  <cp:revision>163</cp:revision>
  <dcterms:created xsi:type="dcterms:W3CDTF">2018-09-21T15:35:45Z</dcterms:created>
  <dcterms:modified xsi:type="dcterms:W3CDTF">2020-06-09T07:09:11Z</dcterms:modified>
</cp:coreProperties>
</file>